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076137191" r:id="rId2"/>
    <p:sldId id="256" r:id="rId3"/>
    <p:sldId id="2076137187" r:id="rId4"/>
    <p:sldId id="257" r:id="rId5"/>
    <p:sldId id="2076137193" r:id="rId6"/>
    <p:sldId id="2076137183" r:id="rId7"/>
    <p:sldId id="2076137184" r:id="rId8"/>
    <p:sldId id="2076137185" r:id="rId9"/>
    <p:sldId id="2076137186" r:id="rId10"/>
    <p:sldId id="2076137188" r:id="rId11"/>
    <p:sldId id="2076137189" r:id="rId12"/>
    <p:sldId id="2076137194" r:id="rId13"/>
    <p:sldId id="2076137190" r:id="rId14"/>
    <p:sldId id="2076137192" r:id="rId15"/>
    <p:sldId id="2076137195" r:id="rId16"/>
    <p:sldId id="2076137206" r:id="rId17"/>
    <p:sldId id="2076137210" r:id="rId18"/>
    <p:sldId id="2076137212" r:id="rId19"/>
    <p:sldId id="2076137211" r:id="rId20"/>
    <p:sldId id="2076137197" r:id="rId21"/>
    <p:sldId id="2076137198" r:id="rId22"/>
    <p:sldId id="2076137199" r:id="rId23"/>
    <p:sldId id="2076137209" r:id="rId24"/>
    <p:sldId id="2076137213" r:id="rId25"/>
    <p:sldId id="2076137200" r:id="rId26"/>
    <p:sldId id="2076137201" r:id="rId27"/>
    <p:sldId id="2076137202" r:id="rId28"/>
    <p:sldId id="2076137203" r:id="rId29"/>
    <p:sldId id="2076137205" r:id="rId30"/>
    <p:sldId id="2076137208" r:id="rId31"/>
    <p:sldId id="2076137204" r:id="rId32"/>
    <p:sldId id="207613719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96FF"/>
    <a:srgbClr val="76D6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726"/>
  </p:normalViewPr>
  <p:slideViewPr>
    <p:cSldViewPr snapToGrid="0" snapToObjects="1">
      <p:cViewPr varScale="1">
        <p:scale>
          <a:sx n="120" d="100"/>
          <a:sy n="120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758-3404-B544-AA35-263DF17FA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6116B-BFFD-D74A-8E75-38A198E30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F80B-41C5-2241-987E-6D0B4B20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289F2-4179-8949-8F5C-B7A114F4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B3E12-2738-2640-915E-BFF1B28F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9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347E-FC32-6447-B490-344C509B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94FAB-E143-C048-B894-51E92FA9E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4A9B0-8134-E948-920D-B5982070B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FA0B3-E531-F248-AA2F-F0627703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9A33F-3185-BA46-BE31-F2C2D7BC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3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88D2CA-BEBD-EF4B-BC76-C1909BA91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B5DA6-7878-7A4D-A32B-D02197222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880C5-87F9-9145-B154-3CAEACCA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80194-1621-4943-A8AC-62D11839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3DA51-3427-0441-95BC-792EDD88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6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B957-7464-164A-8E66-9296CE86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62FB2-261A-6D46-9FED-6D0ECFD08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8727C-A464-1C4A-843A-5BB72AB2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59BF7-8AD7-1D46-AC0C-4EFFB2B4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5B4B6-DCC5-D741-9A50-E14B5F21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6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E63E-6B72-DC4F-AE01-4D03514D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1C148-BC37-974E-AEA6-5F4D78A0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C455D-AAD5-0441-8340-EAC5F12C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495C1-FEE0-3442-B74C-BE2919FBC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F1E30-0358-AC4B-B324-3958B3E8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5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9F21-59D3-D547-BECB-8C9DBDCE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A366-D3A3-8D4E-939E-C516B8666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315BA-9EF0-D24C-9BFA-F3793311F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0C80B-DE08-904A-9AFC-31E3FF39B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9CCD8-65AC-FD4E-993D-A50B00E90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7BC33-EBD9-BC4E-9C72-9B0504232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28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A36E-524F-224E-A4A2-9B6FEFFB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C52F7-E75B-D242-8A18-A07831918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DC7F7-E260-BF4E-BC92-ADC1C168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F703D-5902-7740-9AAF-C4E9B81CB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EAE4F-6009-564B-A6A2-3A4D2E209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344C8-BA4B-354B-9B9A-6FBAA5F8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DBBB3-2E07-2D4A-9975-0E63E626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C35DB-E2B1-2043-84CA-365C44A2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8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667A-9033-E247-AAC4-583FE870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90C2F-6CA0-FC46-81A7-AA10399E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CA203-7EFE-0143-A821-0BF919CA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92EC4-C33D-F64F-A73E-C498F1A3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972336-0AF7-9E4B-9CC2-923B3B2D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50ACB-2477-CB4A-817D-8BABDAF2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09FFC-BE9B-1D4B-B348-B108008B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7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5B95-7416-E44B-9B83-C43AD119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BBEFD-2351-2E41-B50A-67ECDAECA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590EB-3252-8247-8DB4-341ACCDC3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8EBF7-605D-254A-B17F-007D691C4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9DAF-681F-4B4B-BF0A-BEA3C054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7AB19-AA4D-D843-9CFE-D2167D94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7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F8B8-DC9B-7549-9D8E-2343D76E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D6A37-3943-6348-9869-62BED3171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17DD4-C78A-ED47-93A5-331F91EF0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E5681-FF61-5242-A8E1-BFB303FE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B5974-C902-F24A-9BE3-2434A3DC1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A7C47-ACEF-264B-9811-CAA83ED2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C539A-1C1B-5541-A26C-5F0629DE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AEDFD-F5E7-6A42-B70C-F7A916E17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DA6B5-F5C6-3446-A39D-B92D27162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2EB17-2A2F-E44E-AD56-6FB5BE1E89AE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5842F-7A2B-834A-B542-8F4D49149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C1E11-5831-A145-83B0-EEB5A1D63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4E090-FB8F-E447-A05B-51992AC28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6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26513E-8334-C04B-AC49-97DEF57E4B67}"/>
              </a:ext>
            </a:extLst>
          </p:cNvPr>
          <p:cNvSpPr txBox="1"/>
          <p:nvPr/>
        </p:nvSpPr>
        <p:spPr>
          <a:xfrm>
            <a:off x="178676" y="199697"/>
            <a:ext cx="902760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2 Geolog projects:</a:t>
            </a:r>
          </a:p>
          <a:p>
            <a:endParaRPr lang="en-US" dirty="0"/>
          </a:p>
          <a:p>
            <a:r>
              <a:rPr lang="en-US" b="1" u="sng" dirty="0"/>
              <a:t>HW</a:t>
            </a:r>
          </a:p>
          <a:p>
            <a:r>
              <a:rPr lang="en-US" dirty="0"/>
              <a:t>- 17 HW wells</a:t>
            </a:r>
          </a:p>
          <a:p>
            <a:r>
              <a:rPr lang="en-US" dirty="0"/>
              <a:t>- Thomeer well with original Thomeer results from the long file of Pc data:</a:t>
            </a:r>
          </a:p>
          <a:p>
            <a:r>
              <a:rPr lang="en-US" i="1" dirty="0"/>
              <a:t>- Thomeer_from_Pc_curve_fit_auto-use-picks-Auto-Put_on_GitHub-final.ipynb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Reading in the one long file of all the Pc data - </a:t>
            </a:r>
            <a:r>
              <a:rPr lang="en-US" i="1" dirty="0"/>
              <a:t>Costa_core_data2.xlsx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appears to have the best correlations???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Thomeer well also has a few 86 element SCAL sets ???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Not right because of uneven Pc columns per sample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is also a Pc set from the long xlsx file of Pc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Thomeer set is from the above mentioned xlsx file and has the best correlations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u="sng" dirty="0" err="1"/>
              <a:t>Costa_SCAL_HPMI</a:t>
            </a:r>
            <a:endParaRPr lang="en-US" b="1" u="sng" dirty="0"/>
          </a:p>
          <a:p>
            <a:pPr marL="285750" indent="-285750">
              <a:buFontTx/>
              <a:buChar char="-"/>
            </a:pPr>
            <a:r>
              <a:rPr lang="en-US" dirty="0"/>
              <a:t>Thomeer set from Thomeer Analysis of SCAL set with 118 element Pc data done right.</a:t>
            </a:r>
          </a:p>
          <a:p>
            <a:pPr marL="285750" indent="-285750">
              <a:buFontTx/>
              <a:buChar char="-"/>
            </a:pPr>
            <a:r>
              <a:rPr lang="en-US" dirty="0"/>
              <a:t>SCAL Set is correct. Used pandas with merge and transform functions to prepare for Geolog</a:t>
            </a:r>
          </a:p>
          <a:p>
            <a:r>
              <a:rPr lang="en-US" dirty="0"/>
              <a:t>	Two Primary Workspaces:</a:t>
            </a:r>
          </a:p>
          <a:p>
            <a:r>
              <a:rPr lang="en-US" dirty="0"/>
              <a:t>	- </a:t>
            </a:r>
            <a:r>
              <a:rPr lang="en-US" dirty="0" err="1"/>
              <a:t>Pc_Column</a:t>
            </a:r>
            <a:r>
              <a:rPr lang="en-US" dirty="0"/>
              <a:t> – works from the long Pc Column set</a:t>
            </a:r>
          </a:p>
          <a:p>
            <a:r>
              <a:rPr lang="en-US" dirty="0"/>
              <a:t>	- </a:t>
            </a:r>
            <a:r>
              <a:rPr lang="en-US" dirty="0" err="1"/>
              <a:t>Costa_HPMI</a:t>
            </a:r>
            <a:r>
              <a:rPr lang="en-US" dirty="0"/>
              <a:t> works from SCAL Set with  118 element arrays that are correct. </a:t>
            </a:r>
          </a:p>
          <a:p>
            <a:r>
              <a:rPr lang="en-US" dirty="0"/>
              <a:t>		- perm to Mode correlation is not great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566AC-ECBE-DD4D-9510-D1DB9B4C8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821" y="3256276"/>
            <a:ext cx="2437054" cy="3601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4AC3CC-04B2-E442-B705-5D7E1899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50" y="-12441"/>
            <a:ext cx="2358098" cy="326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ACA66-6CC4-C644-9DAB-69760499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558" y="315310"/>
            <a:ext cx="4584883" cy="62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0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8C0C5-F373-664E-91E7-5173CF11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36" y="0"/>
            <a:ext cx="9258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02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539655-8F00-B84A-B7C4-08553FA53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7"/>
            <a:ext cx="12192000" cy="67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70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3EDFE3-E1BA-D14F-902A-7FE9ADF6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8" y="0"/>
            <a:ext cx="11666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55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C2F7F-5E83-CB42-B67B-046EA83D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17"/>
          <a:stretch/>
        </p:blipFill>
        <p:spPr>
          <a:xfrm>
            <a:off x="0" y="460567"/>
            <a:ext cx="12192000" cy="43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7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FD85B3-B9F9-7F40-B578-D5F580182B0D}"/>
              </a:ext>
            </a:extLst>
          </p:cNvPr>
          <p:cNvGrpSpPr/>
          <p:nvPr/>
        </p:nvGrpSpPr>
        <p:grpSpPr>
          <a:xfrm>
            <a:off x="6369269" y="2007475"/>
            <a:ext cx="3080595" cy="3079532"/>
            <a:chOff x="3064476" y="308919"/>
            <a:chExt cx="6586152" cy="66479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1A403F-6391-C749-8D46-C6DBE59EF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87" t="4297" r="2420" b="3222"/>
            <a:stretch/>
          </p:blipFill>
          <p:spPr>
            <a:xfrm>
              <a:off x="3064476" y="308919"/>
              <a:ext cx="6586152" cy="6647936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586EBB-3C17-FE4E-B128-F1433180DD38}"/>
                </a:ext>
              </a:extLst>
            </p:cNvPr>
            <p:cNvSpPr/>
            <p:nvPr/>
          </p:nvSpPr>
          <p:spPr>
            <a:xfrm>
              <a:off x="3064476" y="308919"/>
              <a:ext cx="1177159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70AFCA0-635A-3247-851D-EA1AFC69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9" y="1891442"/>
            <a:ext cx="2286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53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9BBDC-B917-2417-2798-938B22CFE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478" y="578567"/>
            <a:ext cx="4225703" cy="432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96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00ECD-0FF0-4D68-5AD9-0AE39E85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1428750"/>
            <a:ext cx="71501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15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591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99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83CA9EE-3713-004C-A59B-0071AB02056C}"/>
              </a:ext>
            </a:extLst>
          </p:cNvPr>
          <p:cNvGrpSpPr/>
          <p:nvPr/>
        </p:nvGrpSpPr>
        <p:grpSpPr>
          <a:xfrm>
            <a:off x="1412528" y="423138"/>
            <a:ext cx="9690089" cy="6011724"/>
            <a:chOff x="1423038" y="430768"/>
            <a:chExt cx="9690089" cy="60117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73E95D-66FE-204B-8579-789D8A03D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3038" y="800099"/>
              <a:ext cx="9423638" cy="564239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D981C7-7454-354B-B48B-D1C192FBB5EB}"/>
                </a:ext>
              </a:extLst>
            </p:cNvPr>
            <p:cNvSpPr txBox="1"/>
            <p:nvPr/>
          </p:nvSpPr>
          <p:spPr>
            <a:xfrm>
              <a:off x="1423038" y="430768"/>
              <a:ext cx="96900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              </a:t>
              </a:r>
              <a:r>
                <a:rPr lang="en-US" sz="1600" b="1" dirty="0">
                  <a:solidFill>
                    <a:srgbClr val="C00000"/>
                  </a:solidFill>
                </a:rPr>
                <a:t>Well Logs                        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Saturations </a:t>
              </a:r>
              <a:r>
                <a:rPr lang="en-US" sz="1600" b="1" dirty="0"/>
                <a:t>             </a:t>
              </a:r>
              <a:r>
                <a:rPr lang="en-US" sz="1600" b="1" dirty="0">
                  <a:solidFill>
                    <a:srgbClr val="00B0F0"/>
                  </a:solidFill>
                </a:rPr>
                <a:t>Thomeer Parameters and PRT</a:t>
              </a:r>
              <a:r>
                <a:rPr lang="en-US" sz="1600" b="1" dirty="0"/>
                <a:t>               </a:t>
              </a:r>
              <a:r>
                <a:rPr lang="en-US" sz="1600" b="1" dirty="0">
                  <a:solidFill>
                    <a:srgbClr val="FF0000"/>
                  </a:solidFill>
                </a:rPr>
                <a:t>Pc</a:t>
              </a:r>
              <a:r>
                <a:rPr lang="en-US" sz="1600" b="1" dirty="0"/>
                <a:t>         </a:t>
              </a:r>
              <a:r>
                <a:rPr lang="en-US" sz="1600" b="1" dirty="0">
                  <a:solidFill>
                    <a:srgbClr val="FF40FF"/>
                  </a:solidFill>
                </a:rPr>
                <a:t>Pc Saturations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804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539655-8F00-B84A-B7C4-08553FA53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7"/>
            <a:ext cx="12192000" cy="6753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70B691-6F8B-D149-9798-F62EF0092BFF}"/>
              </a:ext>
            </a:extLst>
          </p:cNvPr>
          <p:cNvSpPr txBox="1"/>
          <p:nvPr/>
        </p:nvSpPr>
        <p:spPr>
          <a:xfrm>
            <a:off x="84083" y="325820"/>
            <a:ext cx="2092239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Select a Well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6D2051-05E1-F41F-9BF7-5414063D217D}"/>
              </a:ext>
            </a:extLst>
          </p:cNvPr>
          <p:cNvSpPr/>
          <p:nvPr/>
        </p:nvSpPr>
        <p:spPr>
          <a:xfrm>
            <a:off x="6826102" y="52027"/>
            <a:ext cx="5284382" cy="6753946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90A5D-04EE-3830-5410-548D8B6FF0F0}"/>
              </a:ext>
            </a:extLst>
          </p:cNvPr>
          <p:cNvSpPr txBox="1"/>
          <p:nvPr/>
        </p:nvSpPr>
        <p:spPr>
          <a:xfrm>
            <a:off x="8856921" y="6404742"/>
            <a:ext cx="1518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Dynamic Data</a:t>
            </a:r>
          </a:p>
        </p:txBody>
      </p:sp>
    </p:spTree>
    <p:extLst>
      <p:ext uri="{BB962C8B-B14F-4D97-AF65-F5344CB8AC3E}">
        <p14:creationId xmlns:p14="http://schemas.microsoft.com/office/powerpoint/2010/main" val="421823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B27517-FBC1-664C-91AA-E28129A0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812" y="0"/>
            <a:ext cx="76043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B085A2-0A27-7B4B-B714-9C96F8E71EB7}"/>
              </a:ext>
            </a:extLst>
          </p:cNvPr>
          <p:cNvSpPr txBox="1"/>
          <p:nvPr/>
        </p:nvSpPr>
        <p:spPr>
          <a:xfrm>
            <a:off x="1376856" y="94593"/>
            <a:ext cx="9748438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Load las files and plot extent of log data in each las file per Andy McDonald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50CDF-193C-DD4F-A40F-7DB1E8C73A2F}"/>
              </a:ext>
            </a:extLst>
          </p:cNvPr>
          <p:cNvSpPr txBox="1"/>
          <p:nvPr/>
        </p:nvSpPr>
        <p:spPr>
          <a:xfrm>
            <a:off x="8849710" y="798786"/>
            <a:ext cx="14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Thanks Andy!</a:t>
            </a:r>
          </a:p>
        </p:txBody>
      </p:sp>
    </p:spTree>
    <p:extLst>
      <p:ext uri="{BB962C8B-B14F-4D97-AF65-F5344CB8AC3E}">
        <p14:creationId xmlns:p14="http://schemas.microsoft.com/office/powerpoint/2010/main" val="1033896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91A75F-C577-8E4D-81CD-421FA462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256" y="0"/>
            <a:ext cx="560348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27C2E5-85CD-EA4B-80B8-51BC6BD06883}"/>
              </a:ext>
            </a:extLst>
          </p:cNvPr>
          <p:cNvSpPr txBox="1"/>
          <p:nvPr/>
        </p:nvSpPr>
        <p:spPr>
          <a:xfrm>
            <a:off x="2157508" y="4464735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6708-169B-514C-AAFD-74567D895237}"/>
              </a:ext>
            </a:extLst>
          </p:cNvPr>
          <p:cNvSpPr txBox="1"/>
          <p:nvPr/>
        </p:nvSpPr>
        <p:spPr>
          <a:xfrm>
            <a:off x="8510572" y="3896918"/>
            <a:ext cx="12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Rho Matrix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39B213-E883-BD49-98F6-B5253B8CC5E5}"/>
              </a:ext>
            </a:extLst>
          </p:cNvPr>
          <p:cNvCxnSpPr>
            <a:cxnSpLocks/>
            <a:stCxn id="5" idx="1"/>
          </p:cNvCxnSpPr>
          <p:nvPr/>
        </p:nvCxnSpPr>
        <p:spPr bwMode="auto">
          <a:xfrm flipH="1" flipV="1">
            <a:off x="7210806" y="3602951"/>
            <a:ext cx="1299766" cy="47863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13A47F-F67F-5745-9089-0273C44306EE}"/>
              </a:ext>
            </a:extLst>
          </p:cNvPr>
          <p:cNvCxnSpPr>
            <a:cxnSpLocks/>
            <a:stCxn id="4" idx="3"/>
          </p:cNvCxnSpPr>
          <p:nvPr/>
        </p:nvCxnSpPr>
        <p:spPr bwMode="auto">
          <a:xfrm flipV="1">
            <a:off x="2786206" y="3490684"/>
            <a:ext cx="1785794" cy="115871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7771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469F91-019A-30DF-6C9B-70E763B548A9}"/>
              </a:ext>
            </a:extLst>
          </p:cNvPr>
          <p:cNvSpPr txBox="1"/>
          <p:nvPr/>
        </p:nvSpPr>
        <p:spPr>
          <a:xfrm>
            <a:off x="1312318" y="328509"/>
            <a:ext cx="101974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Interactive Lithology Optimization with with Real-Time Sliders and Checkboxes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23893-B0AA-11FD-C775-A9268472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40" y="905243"/>
            <a:ext cx="5114260" cy="585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4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469F91-019A-30DF-6C9B-70E763B548A9}"/>
              </a:ext>
            </a:extLst>
          </p:cNvPr>
          <p:cNvSpPr txBox="1"/>
          <p:nvPr/>
        </p:nvSpPr>
        <p:spPr>
          <a:xfrm>
            <a:off x="1312318" y="328509"/>
            <a:ext cx="956736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Electrical Property Refinement using a Pickett Plot with Interactive Sliders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8E425-14AB-63D2-68A5-8A0B6E89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36" y="875234"/>
            <a:ext cx="10752728" cy="58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92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40C5D5-5FB7-24E6-5018-1D34983C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672" y="0"/>
            <a:ext cx="75746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07352-3BFD-3140-A4BD-CA88F9C9929C}"/>
              </a:ext>
            </a:extLst>
          </p:cNvPr>
          <p:cNvSpPr txBox="1"/>
          <p:nvPr/>
        </p:nvSpPr>
        <p:spPr>
          <a:xfrm>
            <a:off x="661239" y="4660942"/>
            <a:ext cx="1168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SciPy</a:t>
            </a:r>
          </a:p>
          <a:p>
            <a:pPr algn="ctr"/>
            <a:r>
              <a:rPr lang="en-US" b="1" dirty="0"/>
              <a:t>Optimized</a:t>
            </a:r>
          </a:p>
          <a:p>
            <a:pPr algn="ctr"/>
            <a:r>
              <a:rPr lang="en-US" b="1" dirty="0"/>
              <a:t>Lithology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4929D-0E5B-6A4D-AC54-8EAAA48B955D}"/>
              </a:ext>
            </a:extLst>
          </p:cNvPr>
          <p:cNvSpPr txBox="1"/>
          <p:nvPr/>
        </p:nvSpPr>
        <p:spPr>
          <a:xfrm>
            <a:off x="10278676" y="4168643"/>
            <a:ext cx="127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Saturations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ED2910-87A7-A047-8769-151D6F0D5A2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463516" y="3253563"/>
            <a:ext cx="2253565" cy="82802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A638B2-DA3A-1344-BF74-7CFFDD5628FA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9764" y="3896918"/>
            <a:ext cx="2332333" cy="9127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71532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5CC16E-BBB0-773B-A484-B5716EC1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81" y="0"/>
            <a:ext cx="74904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3383F9-4DFE-2D40-BCBA-862D2D3448F0}"/>
              </a:ext>
            </a:extLst>
          </p:cNvPr>
          <p:cNvSpPr txBox="1"/>
          <p:nvPr/>
        </p:nvSpPr>
        <p:spPr>
          <a:xfrm>
            <a:off x="10155493" y="817678"/>
            <a:ext cx="11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Perm kNN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5EA5F-03C9-5B4C-8012-8478B7EAB9FF}"/>
              </a:ext>
            </a:extLst>
          </p:cNvPr>
          <p:cNvSpPr txBox="1"/>
          <p:nvPr/>
        </p:nvSpPr>
        <p:spPr>
          <a:xfrm>
            <a:off x="10034466" y="3306328"/>
            <a:ext cx="139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Core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Permeability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5C6933-990B-B54F-BC77-F18080542E9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139224" y="2973451"/>
            <a:ext cx="1222388" cy="4555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017B16-CD9F-C04B-8CCD-EE43A40E6D27}"/>
              </a:ext>
            </a:extLst>
          </p:cNvPr>
          <p:cNvCxnSpPr>
            <a:cxnSpLocks/>
          </p:cNvCxnSpPr>
          <p:nvPr/>
        </p:nvCxnSpPr>
        <p:spPr bwMode="auto">
          <a:xfrm flipH="1">
            <a:off x="9417670" y="1113692"/>
            <a:ext cx="943942" cy="4061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43504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454703-3315-C92E-25A0-C3E0F8BD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158"/>
            <a:ext cx="7772400" cy="6761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C89B5B-AA67-AA49-8499-5BB671CBFAE9}"/>
              </a:ext>
            </a:extLst>
          </p:cNvPr>
          <p:cNvSpPr txBox="1"/>
          <p:nvPr/>
        </p:nvSpPr>
        <p:spPr>
          <a:xfrm>
            <a:off x="10090867" y="633012"/>
            <a:ext cx="218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Thomeer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869BD-D88E-EF4E-8CB5-B55711114C44}"/>
              </a:ext>
            </a:extLst>
          </p:cNvPr>
          <p:cNvSpPr txBox="1"/>
          <p:nvPr/>
        </p:nvSpPr>
        <p:spPr>
          <a:xfrm>
            <a:off x="10890255" y="3429000"/>
            <a:ext cx="54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FFA138-C36A-E84C-B8B5-CE3C0144D93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563986" y="3022675"/>
            <a:ext cx="1222388" cy="4555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7F4B1B-43E4-384E-9818-D1D79F4A4768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9476" y="910011"/>
            <a:ext cx="4130565" cy="9409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2F828-49C5-2844-BA2F-EAA5D4051D7B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1710" y="1002344"/>
            <a:ext cx="5223642" cy="158320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33903B-B207-1845-9C91-5DFEC57DE7E1}"/>
              </a:ext>
            </a:extLst>
          </p:cNvPr>
          <p:cNvCxnSpPr>
            <a:cxnSpLocks/>
          </p:cNvCxnSpPr>
          <p:nvPr/>
        </p:nvCxnSpPr>
        <p:spPr bwMode="auto">
          <a:xfrm flipH="1">
            <a:off x="5013434" y="1062411"/>
            <a:ext cx="6426331" cy="236658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0334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27C5B-9AB3-7B49-9705-77E10916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0" y="1746250"/>
            <a:ext cx="4508500" cy="3365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A58F93-D780-0E4A-8360-4A8863CFF0AA}"/>
              </a:ext>
            </a:extLst>
          </p:cNvPr>
          <p:cNvSpPr txBox="1"/>
          <p:nvPr/>
        </p:nvSpPr>
        <p:spPr>
          <a:xfrm>
            <a:off x="3149943" y="1051035"/>
            <a:ext cx="6363858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Free Water Level Search Results for a Single Well</a:t>
            </a:r>
          </a:p>
        </p:txBody>
      </p:sp>
    </p:spTree>
    <p:extLst>
      <p:ext uri="{BB962C8B-B14F-4D97-AF65-F5344CB8AC3E}">
        <p14:creationId xmlns:p14="http://schemas.microsoft.com/office/powerpoint/2010/main" val="254100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27649-2A7E-8D42-8DD9-AC781214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65" y="2628"/>
            <a:ext cx="587427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DA6DB-896F-7C48-A485-B8A6566EAD50}"/>
              </a:ext>
            </a:extLst>
          </p:cNvPr>
          <p:cNvSpPr txBox="1"/>
          <p:nvPr/>
        </p:nvSpPr>
        <p:spPr>
          <a:xfrm>
            <a:off x="3559847" y="0"/>
            <a:ext cx="534890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Free Water Level Search Results for Field</a:t>
            </a:r>
          </a:p>
        </p:txBody>
      </p:sp>
    </p:spTree>
    <p:extLst>
      <p:ext uri="{BB962C8B-B14F-4D97-AF65-F5344CB8AC3E}">
        <p14:creationId xmlns:p14="http://schemas.microsoft.com/office/powerpoint/2010/main" val="262751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70E2-3403-9F48-B9D4-BD9E281F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11" y="0"/>
            <a:ext cx="11103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75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6E80-E572-FF46-8AD5-8EAEE722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76200"/>
            <a:ext cx="10871200" cy="704051"/>
          </a:xfrm>
        </p:spPr>
        <p:txBody>
          <a:bodyPr>
            <a:noAutofit/>
          </a:bodyPr>
          <a:lstStyle/>
          <a:p>
            <a:r>
              <a:rPr lang="en-US" sz="3733" b="1" dirty="0"/>
              <a:t>Thomeer Used to Calculate Capillary Pressure BVO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43B1-8CAD-4E42-81A7-D0F9D6474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54" y="1295401"/>
            <a:ext cx="8599281" cy="1186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67" b="1" i="1" dirty="0">
                <a:solidFill>
                  <a:schemeClr val="bg1">
                    <a:lumMod val="75000"/>
                  </a:schemeClr>
                </a:solidFill>
              </a:rPr>
              <a:t>h = (fwl - tvdss)                                              # Height above FWL</a:t>
            </a:r>
          </a:p>
          <a:p>
            <a:pPr marL="0" indent="0">
              <a:buNone/>
            </a:pPr>
            <a:r>
              <a:rPr lang="en-US" sz="1867" b="1" i="1" dirty="0">
                <a:solidFill>
                  <a:schemeClr val="bg1">
                    <a:lumMod val="75000"/>
                  </a:schemeClr>
                </a:solidFill>
              </a:rPr>
              <a:t>PcRes = h * 0.433 * (rho_f  -  rho_hc)        # Pc Reservoir</a:t>
            </a:r>
          </a:p>
          <a:p>
            <a:pPr marL="0" indent="0">
              <a:buNone/>
            </a:pPr>
            <a:r>
              <a:rPr lang="en-US" sz="1867" b="1" i="1" dirty="0">
                <a:solidFill>
                  <a:schemeClr val="bg1">
                    <a:lumMod val="75000"/>
                  </a:schemeClr>
                </a:solidFill>
              </a:rPr>
              <a:t>PcHg   = 367 * (PcRes / tcosthetaww)       # Pc Reservoir converted to Pc Mercury</a:t>
            </a:r>
          </a:p>
          <a:p>
            <a:pPr marL="0" indent="0">
              <a:buNone/>
            </a:pPr>
            <a:endParaRPr lang="en-US" sz="1867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C9E3AE-6266-434D-ACC7-00953D88F7A9}"/>
              </a:ext>
            </a:extLst>
          </p:cNvPr>
          <p:cNvSpPr txBox="1">
            <a:spLocks/>
          </p:cNvSpPr>
          <p:nvPr/>
        </p:nvSpPr>
        <p:spPr>
          <a:xfrm>
            <a:off x="489053" y="2716370"/>
            <a:ext cx="8141425" cy="2104572"/>
          </a:xfrm>
          <a:prstGeom prst="rect">
            <a:avLst/>
          </a:prstGeom>
        </p:spPr>
        <p:txBody>
          <a:bodyPr vert="horz" lIns="76200" tIns="76200" rIns="76200" bIns="38100" rtlCol="0">
            <a:noAutofit/>
          </a:bodyPr>
          <a:lstStyle>
            <a:lvl1pPr marL="225425" indent="-225425" algn="l" defTabSz="146304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tabLst>
                <a:tab pos="225425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87338" algn="l" defTabSz="146304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5425" algn="l" defTabSz="146304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4125" indent="-277813" algn="l" defTabSz="146304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1463" indent="-227013" algn="l" defTabSz="146304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i="1" dirty="0"/>
              <a:t>#   Calculate Bulk_Volume_Occupied for up to 2 pore systems at each well-level</a:t>
            </a:r>
          </a:p>
          <a:p>
            <a:pPr marL="0" indent="0">
              <a:buNone/>
            </a:pPr>
            <a:r>
              <a:rPr lang="en-US" sz="1867" b="1" i="1" dirty="0"/>
              <a:t>bvocc</a:t>
            </a:r>
            <a:r>
              <a:rPr lang="en-US" sz="1867" b="1" i="1" baseline="-25000" dirty="0"/>
              <a:t>1</a:t>
            </a:r>
            <a:r>
              <a:rPr lang="en-US" sz="1867" b="1" i="1" dirty="0"/>
              <a:t>  = bv</a:t>
            </a:r>
            <a:r>
              <a:rPr lang="en-US" sz="1867" b="1" i="1" baseline="-25000" dirty="0"/>
              <a:t>1</a:t>
            </a:r>
            <a:r>
              <a:rPr lang="en-US" sz="1867" b="1" i="1" dirty="0"/>
              <a:t> * 10**(-0.434*G</a:t>
            </a:r>
            <a:r>
              <a:rPr lang="en-US" sz="1867" b="1" i="1" baseline="-25000" dirty="0"/>
              <a:t>1 </a:t>
            </a:r>
            <a:r>
              <a:rPr lang="en-US" sz="1867" b="1" i="1" dirty="0"/>
              <a:t>/ log10(PcHg / Pd</a:t>
            </a:r>
            <a:r>
              <a:rPr lang="en-US" sz="1867" b="1" i="1" baseline="-25000" dirty="0"/>
              <a:t>1</a:t>
            </a:r>
            <a:r>
              <a:rPr lang="en-US" sz="1867" b="1" i="1" dirty="0"/>
              <a:t>)) </a:t>
            </a:r>
          </a:p>
          <a:p>
            <a:pPr marL="0" indent="0">
              <a:buNone/>
            </a:pPr>
            <a:r>
              <a:rPr lang="en-US" sz="1867" b="1" i="1" dirty="0"/>
              <a:t>bvocc</a:t>
            </a:r>
            <a:r>
              <a:rPr lang="en-US" sz="1867" b="1" i="1" baseline="-25000" dirty="0"/>
              <a:t>2</a:t>
            </a:r>
            <a:r>
              <a:rPr lang="en-US" sz="1867" b="1" i="1" dirty="0"/>
              <a:t>  = bv</a:t>
            </a:r>
            <a:r>
              <a:rPr lang="en-US" sz="1867" b="1" i="1" baseline="-25000" dirty="0"/>
              <a:t>2</a:t>
            </a:r>
            <a:r>
              <a:rPr lang="en-US" sz="1867" b="1" i="1" dirty="0"/>
              <a:t> * 10**(-0.434*G</a:t>
            </a:r>
            <a:r>
              <a:rPr lang="en-US" sz="1867" b="1" i="1" baseline="-25000" dirty="0"/>
              <a:t>2 </a:t>
            </a:r>
            <a:r>
              <a:rPr lang="en-US" sz="1867" b="1" i="1" dirty="0"/>
              <a:t>/ log10(PcHg / Pd</a:t>
            </a:r>
            <a:r>
              <a:rPr lang="en-US" sz="1867" b="1" i="1" baseline="-25000" dirty="0"/>
              <a:t>2</a:t>
            </a:r>
            <a:r>
              <a:rPr lang="en-US" sz="1867" b="1" i="1" dirty="0"/>
              <a:t>)) </a:t>
            </a:r>
          </a:p>
          <a:p>
            <a:pPr marL="0" indent="0">
              <a:buNone/>
            </a:pPr>
            <a:r>
              <a:rPr lang="en-US" sz="1867" b="1" i="1" dirty="0" err="1"/>
              <a:t>bvo</a:t>
            </a:r>
            <a:r>
              <a:rPr lang="en-US" sz="1867" b="1" i="1" dirty="0"/>
              <a:t>       = bvocc</a:t>
            </a:r>
            <a:r>
              <a:rPr lang="en-US" sz="1867" b="1" i="1" baseline="-25000" dirty="0"/>
              <a:t>1</a:t>
            </a:r>
            <a:r>
              <a:rPr lang="en-US" sz="1867" b="1" i="1" dirty="0"/>
              <a:t> + bvocc</a:t>
            </a:r>
            <a:r>
              <a:rPr lang="en-US" sz="1867" b="1" i="1" baseline="-25000" dirty="0"/>
              <a:t>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821FC3-2C0A-8342-B6D5-57575886277A}"/>
              </a:ext>
            </a:extLst>
          </p:cNvPr>
          <p:cNvGrpSpPr/>
          <p:nvPr/>
        </p:nvGrpSpPr>
        <p:grpSpPr>
          <a:xfrm>
            <a:off x="9498360" y="990600"/>
            <a:ext cx="2719900" cy="5796504"/>
            <a:chOff x="11398028" y="788470"/>
            <a:chExt cx="3263879" cy="73560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E219AB-7D0F-AF48-9043-E91C5EE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98028" y="788470"/>
              <a:ext cx="1681729" cy="73560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F88E07-645F-DC41-BF14-363DC98FE36F}"/>
                </a:ext>
              </a:extLst>
            </p:cNvPr>
            <p:cNvSpPr txBox="1"/>
            <p:nvPr/>
          </p:nvSpPr>
          <p:spPr>
            <a:xfrm>
              <a:off x="13492360" y="2701944"/>
              <a:ext cx="727507" cy="820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92D050"/>
                  </a:solidFill>
                </a:rPr>
                <a:t>BVO</a:t>
              </a:r>
            </a:p>
            <a:p>
              <a:pPr algn="ctr"/>
              <a:r>
                <a:rPr lang="en-US" b="1" dirty="0">
                  <a:solidFill>
                    <a:srgbClr val="92D050"/>
                  </a:solidFill>
                </a:rPr>
                <a:t>Logs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5F0AC0-3ADD-E443-AF37-65C42074B2AC}"/>
                </a:ext>
              </a:extLst>
            </p:cNvPr>
            <p:cNvSpPr txBox="1"/>
            <p:nvPr/>
          </p:nvSpPr>
          <p:spPr>
            <a:xfrm>
              <a:off x="13407332" y="5298500"/>
              <a:ext cx="1254575" cy="820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40FF"/>
                  </a:solidFill>
                </a:rPr>
                <a:t>BVO</a:t>
              </a:r>
            </a:p>
            <a:p>
              <a:pPr algn="ctr"/>
              <a:r>
                <a:rPr lang="en-US" b="1" dirty="0">
                  <a:solidFill>
                    <a:srgbClr val="FF40FF"/>
                  </a:solidFill>
                </a:rPr>
                <a:t>Thomeer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C7BE798-3B6E-864D-9C14-476024C4B93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2104919" y="4921434"/>
              <a:ext cx="1466865" cy="57811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4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516943-E27F-EE4A-A8FF-91622DC9CE5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2322242" y="3025109"/>
              <a:ext cx="1132730" cy="51548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2A93F1-8E53-4042-9875-C7C5FAC465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3839" y="3227425"/>
            <a:ext cx="3607752" cy="20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27B40-05D4-AE43-68D9-C6D95324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09"/>
            <a:ext cx="7772400" cy="6834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C6EE0-C803-6042-9056-C2A360B87FC7}"/>
              </a:ext>
            </a:extLst>
          </p:cNvPr>
          <p:cNvSpPr txBox="1"/>
          <p:nvPr/>
        </p:nvSpPr>
        <p:spPr>
          <a:xfrm>
            <a:off x="10290266" y="863844"/>
            <a:ext cx="60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BVO</a:t>
            </a:r>
          </a:p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Logs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CA991-9572-7744-993D-BB3DF17919B5}"/>
              </a:ext>
            </a:extLst>
          </p:cNvPr>
          <p:cNvSpPr txBox="1"/>
          <p:nvPr/>
        </p:nvSpPr>
        <p:spPr>
          <a:xfrm>
            <a:off x="10649088" y="3201225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40FF"/>
                </a:solidFill>
              </a:rPr>
              <a:t>BVO</a:t>
            </a:r>
          </a:p>
          <a:p>
            <a:pPr algn="ctr"/>
            <a:r>
              <a:rPr lang="en-US" b="1" dirty="0">
                <a:solidFill>
                  <a:srgbClr val="FF40FF"/>
                </a:solidFill>
              </a:rPr>
              <a:t>Thomeer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D62F0B-2212-CA40-B721-58A1CB02A9D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371006" y="2984908"/>
            <a:ext cx="1222388" cy="4555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4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5C506A-4398-5C4E-A74A-F66CF2F16FD3}"/>
              </a:ext>
            </a:extLst>
          </p:cNvPr>
          <p:cNvCxnSpPr>
            <a:cxnSpLocks/>
          </p:cNvCxnSpPr>
          <p:nvPr/>
        </p:nvCxnSpPr>
        <p:spPr bwMode="auto">
          <a:xfrm flipH="1">
            <a:off x="9371006" y="1103980"/>
            <a:ext cx="943942" cy="4061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8778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49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3CF98-4E00-1A47-B7E0-74ACE1B5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740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D96CC-D049-194F-BE86-1568A110D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478" y="0"/>
            <a:ext cx="584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27649-2A7E-8D42-8DD9-AC781214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65" y="2628"/>
            <a:ext cx="5874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6E80-E572-FF46-8AD5-8EAEE722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76200"/>
            <a:ext cx="10871200" cy="704051"/>
          </a:xfrm>
        </p:spPr>
        <p:txBody>
          <a:bodyPr>
            <a:noAutofit/>
          </a:bodyPr>
          <a:lstStyle/>
          <a:p>
            <a:r>
              <a:rPr lang="en-US" sz="3733" b="1" dirty="0"/>
              <a:t>Thomeer Used to Calculate Capillary Pressure BVO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43B1-8CAD-4E42-81A7-D0F9D6474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54" y="1295401"/>
            <a:ext cx="8599281" cy="1186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67" b="1" i="1" dirty="0">
                <a:solidFill>
                  <a:schemeClr val="bg1">
                    <a:lumMod val="75000"/>
                  </a:schemeClr>
                </a:solidFill>
              </a:rPr>
              <a:t>h = (fwl - tvdss)                                              # Height above FWL</a:t>
            </a:r>
          </a:p>
          <a:p>
            <a:pPr marL="0" indent="0">
              <a:buNone/>
            </a:pPr>
            <a:r>
              <a:rPr lang="en-US" sz="1867" b="1" i="1" dirty="0">
                <a:solidFill>
                  <a:schemeClr val="bg1">
                    <a:lumMod val="75000"/>
                  </a:schemeClr>
                </a:solidFill>
              </a:rPr>
              <a:t>PcRes = h * 0.433 * (rho_f  -  rho_hc)        # Pc Reservoir</a:t>
            </a:r>
          </a:p>
          <a:p>
            <a:pPr marL="0" indent="0">
              <a:buNone/>
            </a:pPr>
            <a:r>
              <a:rPr lang="en-US" sz="1867" b="1" i="1" dirty="0">
                <a:solidFill>
                  <a:schemeClr val="bg1">
                    <a:lumMod val="75000"/>
                  </a:schemeClr>
                </a:solidFill>
              </a:rPr>
              <a:t>PcHg   = 367 * (PcRes / tcosthetaww)       # Pc Reservoir converted to Pc Mercury</a:t>
            </a:r>
          </a:p>
          <a:p>
            <a:pPr marL="0" indent="0">
              <a:buNone/>
            </a:pPr>
            <a:endParaRPr lang="en-US" sz="1867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C9E3AE-6266-434D-ACC7-00953D88F7A9}"/>
              </a:ext>
            </a:extLst>
          </p:cNvPr>
          <p:cNvSpPr txBox="1">
            <a:spLocks/>
          </p:cNvSpPr>
          <p:nvPr/>
        </p:nvSpPr>
        <p:spPr>
          <a:xfrm>
            <a:off x="489053" y="2716370"/>
            <a:ext cx="8141425" cy="2104572"/>
          </a:xfrm>
          <a:prstGeom prst="rect">
            <a:avLst/>
          </a:prstGeom>
        </p:spPr>
        <p:txBody>
          <a:bodyPr vert="horz" lIns="76200" tIns="76200" rIns="76200" bIns="38100" rtlCol="0">
            <a:noAutofit/>
          </a:bodyPr>
          <a:lstStyle>
            <a:lvl1pPr marL="225425" indent="-225425" algn="l" defTabSz="146304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tabLst>
                <a:tab pos="225425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87338" algn="l" defTabSz="146304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5425" algn="l" defTabSz="146304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4125" indent="-277813" algn="l" defTabSz="146304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1463" indent="-227013" algn="l" defTabSz="146304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i="1" dirty="0"/>
              <a:t>#   Calculate Bulk_Volume_Occupied for up to 2 pore systems at each well-level</a:t>
            </a:r>
          </a:p>
          <a:p>
            <a:pPr marL="0" indent="0">
              <a:buNone/>
            </a:pPr>
            <a:r>
              <a:rPr lang="en-US" sz="1867" b="1" i="1" dirty="0"/>
              <a:t>bvocc</a:t>
            </a:r>
            <a:r>
              <a:rPr lang="en-US" sz="1867" b="1" i="1" baseline="-25000" dirty="0"/>
              <a:t>1</a:t>
            </a:r>
            <a:r>
              <a:rPr lang="en-US" sz="1867" b="1" i="1" dirty="0"/>
              <a:t>  = bv</a:t>
            </a:r>
            <a:r>
              <a:rPr lang="en-US" sz="1867" b="1" i="1" baseline="-25000" dirty="0"/>
              <a:t>1</a:t>
            </a:r>
            <a:r>
              <a:rPr lang="en-US" sz="1867" b="1" i="1" dirty="0"/>
              <a:t> * 10**(-0.434*G</a:t>
            </a:r>
            <a:r>
              <a:rPr lang="en-US" sz="1867" b="1" i="1" baseline="-25000" dirty="0"/>
              <a:t>1 </a:t>
            </a:r>
            <a:r>
              <a:rPr lang="en-US" sz="1867" b="1" i="1" dirty="0"/>
              <a:t>/ log10(PcHg / Pd</a:t>
            </a:r>
            <a:r>
              <a:rPr lang="en-US" sz="1867" b="1" i="1" baseline="-25000" dirty="0"/>
              <a:t>1</a:t>
            </a:r>
            <a:r>
              <a:rPr lang="en-US" sz="1867" b="1" i="1" dirty="0"/>
              <a:t>)) </a:t>
            </a:r>
          </a:p>
          <a:p>
            <a:pPr marL="0" indent="0">
              <a:buNone/>
            </a:pPr>
            <a:r>
              <a:rPr lang="en-US" sz="1867" b="1" i="1" dirty="0"/>
              <a:t>bvocc</a:t>
            </a:r>
            <a:r>
              <a:rPr lang="en-US" sz="1867" b="1" i="1" baseline="-25000" dirty="0"/>
              <a:t>2</a:t>
            </a:r>
            <a:r>
              <a:rPr lang="en-US" sz="1867" b="1" i="1" dirty="0"/>
              <a:t>  = bv</a:t>
            </a:r>
            <a:r>
              <a:rPr lang="en-US" sz="1867" b="1" i="1" baseline="-25000" dirty="0"/>
              <a:t>2</a:t>
            </a:r>
            <a:r>
              <a:rPr lang="en-US" sz="1867" b="1" i="1" dirty="0"/>
              <a:t> * 10**(-0.434*G</a:t>
            </a:r>
            <a:r>
              <a:rPr lang="en-US" sz="1867" b="1" i="1" baseline="-25000" dirty="0"/>
              <a:t>2 </a:t>
            </a:r>
            <a:r>
              <a:rPr lang="en-US" sz="1867" b="1" i="1" dirty="0"/>
              <a:t>/ log10(PcHg / Pd</a:t>
            </a:r>
            <a:r>
              <a:rPr lang="en-US" sz="1867" b="1" i="1" baseline="-25000" dirty="0"/>
              <a:t>2</a:t>
            </a:r>
            <a:r>
              <a:rPr lang="en-US" sz="1867" b="1" i="1" dirty="0"/>
              <a:t>)) </a:t>
            </a:r>
          </a:p>
          <a:p>
            <a:pPr marL="0" indent="0">
              <a:buNone/>
            </a:pPr>
            <a:r>
              <a:rPr lang="en-US" sz="1867" b="1" i="1" dirty="0" err="1"/>
              <a:t>bvo</a:t>
            </a:r>
            <a:r>
              <a:rPr lang="en-US" sz="1867" b="1" i="1" dirty="0"/>
              <a:t>       = bvocc</a:t>
            </a:r>
            <a:r>
              <a:rPr lang="en-US" sz="1867" b="1" i="1" baseline="-25000" dirty="0"/>
              <a:t>1</a:t>
            </a:r>
            <a:r>
              <a:rPr lang="en-US" sz="1867" b="1" i="1" dirty="0"/>
              <a:t> + bvocc</a:t>
            </a:r>
            <a:r>
              <a:rPr lang="en-US" sz="1867" b="1" i="1" baseline="-25000" dirty="0"/>
              <a:t>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821FC3-2C0A-8342-B6D5-57575886277A}"/>
              </a:ext>
            </a:extLst>
          </p:cNvPr>
          <p:cNvGrpSpPr/>
          <p:nvPr/>
        </p:nvGrpSpPr>
        <p:grpSpPr>
          <a:xfrm>
            <a:off x="9498357" y="990600"/>
            <a:ext cx="2649366" cy="5796504"/>
            <a:chOff x="11398028" y="788470"/>
            <a:chExt cx="3179239" cy="73560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E219AB-7D0F-AF48-9043-E91C5EE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98028" y="788470"/>
              <a:ext cx="1681729" cy="73560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F88E07-645F-DC41-BF14-363DC98FE36F}"/>
                </a:ext>
              </a:extLst>
            </p:cNvPr>
            <p:cNvSpPr txBox="1"/>
            <p:nvPr/>
          </p:nvSpPr>
          <p:spPr>
            <a:xfrm>
              <a:off x="13532756" y="2701944"/>
              <a:ext cx="646716" cy="703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92D050"/>
                  </a:solidFill>
                </a:rPr>
                <a:t>BVO</a:t>
              </a:r>
            </a:p>
            <a:p>
              <a:pPr algn="ctr"/>
              <a:r>
                <a:rPr lang="en-US" sz="1500" b="1" dirty="0">
                  <a:solidFill>
                    <a:srgbClr val="92D050"/>
                  </a:solidFill>
                </a:rPr>
                <a:t>Logs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5F0AC0-3ADD-E443-AF37-65C42074B2AC}"/>
                </a:ext>
              </a:extLst>
            </p:cNvPr>
            <p:cNvSpPr txBox="1"/>
            <p:nvPr/>
          </p:nvSpPr>
          <p:spPr>
            <a:xfrm>
              <a:off x="13491970" y="5298500"/>
              <a:ext cx="1085297" cy="703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FF40FF"/>
                  </a:solidFill>
                </a:rPr>
                <a:t>BVO</a:t>
              </a:r>
            </a:p>
            <a:p>
              <a:pPr algn="ctr"/>
              <a:r>
                <a:rPr lang="en-US" sz="1500" b="1" dirty="0">
                  <a:solidFill>
                    <a:srgbClr val="FF40FF"/>
                  </a:solidFill>
                </a:rPr>
                <a:t>Thomeer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C7BE798-3B6E-864D-9C14-476024C4B93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2104919" y="4921434"/>
              <a:ext cx="1466865" cy="57811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4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516943-E27F-EE4A-A8FF-91622DC9CE5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2322242" y="3025109"/>
              <a:ext cx="1132730" cy="51548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C2A93F1-8E53-4042-9875-C7C5FAC465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3839" y="3227425"/>
            <a:ext cx="3607752" cy="20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7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4E8F3C-185D-E945-B0BC-CF466A279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8"/>
            <a:ext cx="12192000" cy="68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1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35A32-9940-434D-BD6F-1C5B1DB1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0" y="1746250"/>
            <a:ext cx="45085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4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03416-ED64-584B-9566-D9911EA6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660400"/>
            <a:ext cx="93853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13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4848</TotalTime>
  <Words>509</Words>
  <Application>Microsoft Macintosh PowerPoint</Application>
  <PresentationFormat>Widescreen</PresentationFormat>
  <Paragraphs>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Thomeer Used to Calculate Capillary Pressure BVO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Thomeer Used to Calculate Capillary Pressure BVO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 Phillips</dc:creator>
  <cp:lastModifiedBy>Craig Phillips</cp:lastModifiedBy>
  <cp:revision>33</cp:revision>
  <dcterms:created xsi:type="dcterms:W3CDTF">2022-03-02T23:46:39Z</dcterms:created>
  <dcterms:modified xsi:type="dcterms:W3CDTF">2023-03-14T21:58:38Z</dcterms:modified>
</cp:coreProperties>
</file>